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6" r:id="rId4"/>
    <p:sldId id="258" r:id="rId5"/>
    <p:sldId id="264" r:id="rId6"/>
    <p:sldId id="267" r:id="rId7"/>
    <p:sldId id="282" r:id="rId8"/>
    <p:sldId id="283" r:id="rId9"/>
    <p:sldId id="266" r:id="rId10"/>
    <p:sldId id="274" r:id="rId11"/>
    <p:sldId id="271" r:id="rId12"/>
    <p:sldId id="273" r:id="rId13"/>
    <p:sldId id="268" r:id="rId14"/>
    <p:sldId id="272" r:id="rId15"/>
    <p:sldId id="276" r:id="rId16"/>
    <p:sldId id="275" r:id="rId17"/>
    <p:sldId id="280" r:id="rId18"/>
    <p:sldId id="261" r:id="rId19"/>
    <p:sldId id="262" r:id="rId20"/>
    <p:sldId id="278" r:id="rId21"/>
    <p:sldId id="281" r:id="rId22"/>
    <p:sldId id="277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449" autoAdjust="0"/>
    <p:restoredTop sz="94660"/>
  </p:normalViewPr>
  <p:slideViewPr>
    <p:cSldViewPr>
      <p:cViewPr varScale="1">
        <p:scale>
          <a:sx n="70" d="100"/>
          <a:sy n="70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0000000000000114E-2"/>
          <c:y val="0.15434562157003182"/>
          <c:w val="0.66426531058618121"/>
          <c:h val="0.75474518810149016"/>
        </c:manualLayout>
      </c:layout>
      <c:pie3DChart>
        <c:varyColors val="1"/>
        <c:ser>
          <c:idx val="0"/>
          <c:order val="0"/>
          <c:tx>
            <c:v>Pakistan Reconstruction Costs</c:v>
          </c:tx>
          <c:explosion val="3"/>
          <c:dPt>
            <c:idx val="0"/>
            <c:explosion val="13"/>
          </c:dPt>
          <c:cat>
            <c:strRef>
              <c:f>Sheet1!$B$3:$B$6</c:f>
              <c:strCache>
                <c:ptCount val="4"/>
                <c:pt idx="0">
                  <c:v>Housing</c:v>
                </c:pt>
                <c:pt idx="1">
                  <c:v>Infrastructure</c:v>
                </c:pt>
                <c:pt idx="2">
                  <c:v>Productive Sectors</c:v>
                </c:pt>
                <c:pt idx="3">
                  <c:v>Social Sectors</c:v>
                </c:pt>
              </c:strCache>
            </c:strRef>
          </c:cat>
          <c:val>
            <c:numRef>
              <c:f>Sheet1!$I$3:$I$6</c:f>
              <c:numCache>
                <c:formatCode>General</c:formatCode>
                <c:ptCount val="4"/>
                <c:pt idx="0">
                  <c:v>44</c:v>
                </c:pt>
                <c:pt idx="1">
                  <c:v>13</c:v>
                </c:pt>
                <c:pt idx="2">
                  <c:v>9</c:v>
                </c:pt>
                <c:pt idx="3">
                  <c:v>12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42653105861797"/>
          <c:y val="0.72470323311859386"/>
          <c:w val="0.25795691163604673"/>
          <c:h val="0.27398353614889048"/>
        </c:manualLayout>
      </c:layout>
      <c:txPr>
        <a:bodyPr/>
        <a:lstStyle/>
        <a:p>
          <a:pPr rtl="0">
            <a:defRPr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v>Aceh</c:v>
          </c:tx>
          <c:dPt>
            <c:idx val="0"/>
            <c:explosion val="19"/>
          </c:dPt>
          <c:cat>
            <c:strRef>
              <c:f>Sheet1!$B$3:$B$6</c:f>
              <c:strCache>
                <c:ptCount val="4"/>
                <c:pt idx="0">
                  <c:v>Housing</c:v>
                </c:pt>
                <c:pt idx="1">
                  <c:v>Infrastructure</c:v>
                </c:pt>
                <c:pt idx="2">
                  <c:v>Productive Sectors</c:v>
                </c:pt>
                <c:pt idx="3">
                  <c:v>Social Sectors</c:v>
                </c:pt>
              </c:strCache>
            </c:strRef>
          </c:cat>
          <c:val>
            <c:numRef>
              <c:f>Sheet1!$G$3:$G$6</c:f>
              <c:numCache>
                <c:formatCode>General</c:formatCode>
                <c:ptCount val="4"/>
                <c:pt idx="0">
                  <c:v>1437</c:v>
                </c:pt>
                <c:pt idx="1">
                  <c:v>876.8</c:v>
                </c:pt>
                <c:pt idx="2">
                  <c:v>1182</c:v>
                </c:pt>
                <c:pt idx="3">
                  <c:v>290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v>Jogjakarta</c:v>
          </c:tx>
          <c:explosion val="25"/>
          <c:cat>
            <c:strRef>
              <c:f>Sheet1!$B$3:$B$6</c:f>
              <c:strCache>
                <c:ptCount val="4"/>
                <c:pt idx="0">
                  <c:v>Housing</c:v>
                </c:pt>
                <c:pt idx="1">
                  <c:v>Infrastructure</c:v>
                </c:pt>
                <c:pt idx="2">
                  <c:v>Productive Sectors</c:v>
                </c:pt>
                <c:pt idx="3">
                  <c:v>Social Sectors</c:v>
                </c:pt>
              </c:strCache>
            </c:strRef>
          </c:cat>
          <c:val>
            <c:numRef>
              <c:f>Sheet1!$E$3:$E$6</c:f>
              <c:numCache>
                <c:formatCode>General</c:formatCode>
                <c:ptCount val="4"/>
                <c:pt idx="0">
                  <c:v>15500</c:v>
                </c:pt>
                <c:pt idx="1">
                  <c:v>400</c:v>
                </c:pt>
                <c:pt idx="2">
                  <c:v>9000</c:v>
                </c:pt>
                <c:pt idx="3">
                  <c:v>4000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08022-F841-4FD1-AF0F-B896A941EE1E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540FC-B666-45E9-8755-F4B1C8D8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Tsunami-Aceh, Sri Lanka, Tamil Nadu, Bam, Pakistan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40FC-B666-45E9-8755-F4B1C8D8BC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Kutch </a:t>
            </a:r>
            <a:r>
              <a:rPr lang="en-US" dirty="0" err="1" smtClean="0"/>
              <a:t>Nav</a:t>
            </a:r>
            <a:r>
              <a:rPr lang="en-US" dirty="0" smtClean="0"/>
              <a:t> </a:t>
            </a:r>
            <a:r>
              <a:rPr lang="en-US" dirty="0" err="1" smtClean="0"/>
              <a:t>Nirman</a:t>
            </a:r>
            <a:r>
              <a:rPr lang="en-US" dirty="0" smtClean="0"/>
              <a:t> Abhiyan-14 grassroots NGOs</a:t>
            </a:r>
          </a:p>
          <a:p>
            <a:r>
              <a:rPr lang="en-US" dirty="0" smtClean="0"/>
              <a:t>DHL-IFRC, FedEx-Red Cross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40FC-B666-45E9-8755-F4B1C8D8BC5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World Bank has accumulated experience in large-scale housing reconstruction over the past several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40FC-B666-45E9-8755-F4B1C8D8BC5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40FC-B666-45E9-8755-F4B1C8D8BC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Pakistan-photos</a:t>
            </a:r>
            <a:r>
              <a:rPr lang="en-US" baseline="0" dirty="0" smtClean="0"/>
              <a:t> of family </a:t>
            </a:r>
            <a:r>
              <a:rPr lang="en-US" dirty="0" smtClean="0"/>
              <a:t>in front of damaged</a:t>
            </a:r>
            <a:r>
              <a:rPr lang="en-US" baseline="0" dirty="0" smtClean="0"/>
              <a:t> house. Effective training.</a:t>
            </a:r>
          </a:p>
          <a:p>
            <a:r>
              <a:rPr lang="en-US" dirty="0" smtClean="0"/>
              <a:t>Maharashtra-Pre-disaster landholding basis for assistance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Orissa</a:t>
            </a:r>
            <a:r>
              <a:rPr lang="en-US" baseline="0" dirty="0" smtClean="0"/>
              <a:t> cyclone-poverty line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Sri Lanka 5 category Maharashtra moved to 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Grievance </a:t>
            </a:r>
            <a:r>
              <a:rPr lang="en-US" baseline="0" dirty="0" err="1" smtClean="0"/>
              <a:t>rederssal</a:t>
            </a:r>
            <a:r>
              <a:rPr lang="en-US" baseline="0" dirty="0" smtClean="0"/>
              <a:t> major issue in </a:t>
            </a:r>
            <a:r>
              <a:rPr lang="en-US" baseline="0" dirty="0" err="1" smtClean="0"/>
              <a:t>Latur</a:t>
            </a:r>
            <a:r>
              <a:rPr lang="en-US" baseline="0" dirty="0" smtClean="0"/>
              <a:t>.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one: At village level one can appeal to village grievance removal committee, if not satisfied you can always go to 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2: Appeal to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tehsil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grievance removal committee if not satisfied you can always go to 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3: District grievance removal committee, headed by DC/DDRO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any case the decision of the district grievance removal committee will be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40FC-B666-45E9-8755-F4B1C8D8BC5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40FC-B666-45E9-8755-F4B1C8D8BC5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Gujarat 2001, Jogjakarta</a:t>
            </a:r>
            <a:r>
              <a:rPr lang="en-US" baseline="0" dirty="0" smtClean="0"/>
              <a:t> 2005,  Thailand 2004, Sri Lanka 2004, Pakistan 2005</a:t>
            </a:r>
          </a:p>
          <a:p>
            <a:r>
              <a:rPr lang="en-US" baseline="0" dirty="0" smtClean="0"/>
              <a:t>Tenants and Squatters</a:t>
            </a:r>
          </a:p>
          <a:p>
            <a:r>
              <a:rPr lang="en-US" baseline="0" dirty="0" smtClean="0"/>
              <a:t>Gujarat NGOs-level of satisfaction high but lower than ODR.</a:t>
            </a:r>
          </a:p>
          <a:p>
            <a:r>
              <a:rPr lang="en-US" baseline="0" dirty="0" smtClean="0"/>
              <a:t>High-levels of beneficiary satisfaction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ERRA has established 11 housing reconstruction centers and mobile training teams in the affected area for the training for local people and develop a capacity of building earthquake resistance house in the affected areas.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40FC-B666-45E9-8755-F4B1C8D8BC5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 of thumb-more than a year or 1000 homes.</a:t>
            </a:r>
          </a:p>
          <a:p>
            <a:r>
              <a:rPr lang="en-US" dirty="0" smtClean="0"/>
              <a:t>Pakistan ERRA in PMO-Military, Local Authorities, NGOs, Donors</a:t>
            </a:r>
          </a:p>
          <a:p>
            <a:r>
              <a:rPr lang="en-US" dirty="0" smtClean="0"/>
              <a:t>Tamil Nadu-No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40FC-B666-45E9-8755-F4B1C8D8BC5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49 sq. km IKONOS, Bam, Pakistan, Thailand</a:t>
            </a:r>
          </a:p>
          <a:p>
            <a:r>
              <a:rPr lang="en-US" dirty="0" smtClean="0"/>
              <a:t>Stereo images for DEM</a:t>
            </a:r>
          </a:p>
          <a:p>
            <a:r>
              <a:rPr lang="en-US" dirty="0" smtClean="0"/>
              <a:t>Gujarat, Maharashtra-VLC, Charities, NGOs</a:t>
            </a:r>
          </a:p>
          <a:p>
            <a:r>
              <a:rPr lang="en-US" dirty="0" smtClean="0"/>
              <a:t>Gujarat compliance pushed up from below 20 percent to almost 100 percent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40FC-B666-45E9-8755-F4B1C8D8BC5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Asbestos, Rubble-China, Turkey</a:t>
            </a:r>
          </a:p>
          <a:p>
            <a:r>
              <a:rPr lang="en-US" dirty="0" smtClean="0"/>
              <a:t>Gujarat Urban Development Corporation-holistic</a:t>
            </a:r>
            <a:r>
              <a:rPr lang="en-US" baseline="0" dirty="0" smtClean="0"/>
              <a:t> town plans for 14 towns, 20 year horizon, building codes etc</a:t>
            </a:r>
          </a:p>
          <a:p>
            <a:r>
              <a:rPr lang="en-US" baseline="0" dirty="0" smtClean="0"/>
              <a:t>Typhoon Tokage-2004 produced 1.5 times annual waste</a:t>
            </a:r>
          </a:p>
          <a:p>
            <a:r>
              <a:rPr lang="en-US" dirty="0" smtClean="0"/>
              <a:t>UN-Bank protocol-October 2008</a:t>
            </a:r>
          </a:p>
          <a:p>
            <a:r>
              <a:rPr lang="en-US" dirty="0" smtClean="0"/>
              <a:t>Effective anti-corruption plan-Fiduciary arrangements, TAP and corruption mapping matrix</a:t>
            </a:r>
          </a:p>
          <a:p>
            <a:r>
              <a:rPr lang="en-US" dirty="0" smtClean="0"/>
              <a:t>BRR anti-corruption unit</a:t>
            </a:r>
          </a:p>
          <a:p>
            <a:r>
              <a:rPr lang="en-US" dirty="0" smtClean="0"/>
              <a:t>Technical guidelines not designs</a:t>
            </a:r>
          </a:p>
          <a:p>
            <a:r>
              <a:rPr lang="en-US" dirty="0" smtClean="0"/>
              <a:t>Coastal regulatory zoning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40FC-B666-45E9-8755-F4B1C8D8BC5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40FC-B666-45E9-8755-F4B1C8D8BC5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B96-6C6D-4DC5-B1D6-E71B797BD4E7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6096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b="1" dirty="0" smtClean="0"/>
              <a:t>Washington DC, May 27, 2009</a:t>
            </a:r>
          </a:p>
          <a:p>
            <a:endParaRPr lang="en-US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9C39-1779-43CE-BAC4-8C4CB9C513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420" name="Picture 12" descr="wbcube-l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410200"/>
            <a:ext cx="1524000" cy="1447800"/>
          </a:xfrm>
          <a:prstGeom prst="rect">
            <a:avLst/>
          </a:prstGeom>
          <a:noFill/>
        </p:spPr>
      </p:pic>
      <p:pic>
        <p:nvPicPr>
          <p:cNvPr id="17431" name="Picture 2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0"/>
            <a:ext cx="3048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33" name="Picture 2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34" name="Picture 2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2D0D-409A-4604-9724-337F31B3A3F8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9C39-1779-43CE-BAC4-8C4CB9C51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8076-64F5-4B4C-BDE5-9B5227517C41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9C39-1779-43CE-BAC4-8C4CB9C51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8E06-2FA7-4DA4-B025-91F4A40300E6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F98E-6B7C-4520-B0BA-F1987412F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98EF-81B9-4ED4-9CD4-79A7A27F5B05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F98E-6B7C-4520-B0BA-F1987412F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B573-F75C-4D9B-A322-47226C61F3D5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F98E-6B7C-4520-B0BA-F1987412F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C903-C0D8-4EC5-A671-50C98C51AA5F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F98E-6B7C-4520-B0BA-F1987412F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4FE1-1220-4D3C-A850-762C4C2E3C59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F98E-6B7C-4520-B0BA-F1987412F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58AA-689D-4923-8EB8-5BF35F58A2C9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F98E-6B7C-4520-B0BA-F1987412F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A750-EB5B-4A5E-8200-FB7719137AED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F98E-6B7C-4520-B0BA-F1987412F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6CD5-DCB6-4332-9522-6AB19432658F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F98E-6B7C-4520-B0BA-F1987412F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9D7C-C03B-4D84-9C61-57DDDB62C65B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b="1" dirty="0" smtClean="0"/>
              <a:t>Washington DC, May 27, 2009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9C39-1779-43CE-BAC4-8C4CB9C513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IMG_012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wbcube-l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10200"/>
            <a:ext cx="1524000" cy="1447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4495800"/>
            <a:ext cx="167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6DE8-3576-4592-9CB4-A747EA5B1217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F98E-6B7C-4520-B0BA-F1987412F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A396-8212-46F7-BE0A-89666C3D49C9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F98E-6B7C-4520-B0BA-F1987412F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5E5B-1CA9-4E32-8ED2-D1AE904C915E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F98E-6B7C-4520-B0BA-F1987412F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A444-25CC-48D4-B0A5-B4468DC19334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E9B2-D2D8-49E3-B173-EFEFCB049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90FA-0A9B-41F8-8112-C6043D80AAE2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E9B2-D2D8-49E3-B173-EFEFCB049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3829-FB08-487A-9E2F-377026F2159D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E9B2-D2D8-49E3-B173-EFEFCB049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9514-7EBB-415A-BDB1-D6C3E7587BF7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E9B2-D2D8-49E3-B173-EFEFCB049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15B5-2829-4781-9370-5B755FA6136B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E9B2-D2D8-49E3-B173-EFEFCB049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D6A-9F68-485A-A6FF-4910046A0415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E9B2-D2D8-49E3-B173-EFEFCB049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3342-3ACB-48B2-B236-93EE6E6CC829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E9B2-D2D8-49E3-B173-EFEFCB049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D7A-89B7-4D9F-A1C7-B822235FE24A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b="1" dirty="0" smtClean="0"/>
              <a:t>Washington DC, May 27, 2009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9C39-1779-43CE-BAC4-8C4CB9C51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1909-E717-48B7-B640-7F42B5F99A95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E9B2-D2D8-49E3-B173-EFEFCB049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0713-4074-436D-9A6F-9BC41F0A7581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E9B2-D2D8-49E3-B173-EFEFCB049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A187-7B8F-4861-B46C-87C03255A5AE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E9B2-D2D8-49E3-B173-EFEFCB049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BFCA-3EA2-458E-B7B1-450DDEDC7E23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E9B2-D2D8-49E3-B173-EFEFCB049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A1D5-2363-4CD9-9CCD-DA45C226F913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GDLN Distance Learning DRM Seminar Series, New Delhi,  April 28,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9C39-1779-43CE-BAC4-8C4CB9C51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EEB7-919E-4E5C-9FE9-13E144DE5F0E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9C39-1779-43CE-BAC4-8C4CB9C51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9CF6-6C6E-4F68-9F12-61EF57DD5551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b="1" dirty="0" smtClean="0"/>
              <a:t>Washington DC, May 27, 2009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9C39-1779-43CE-BAC4-8C4CB9C51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3E83-17FC-4505-8EF9-0EDDC1E7F451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b="1" dirty="0" smtClean="0"/>
              <a:t>Washington DC, May 27, 2009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9C39-1779-43CE-BAC4-8C4CB9C51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5B16-CD14-4E97-996E-D306BBC13D16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b="1" dirty="0" smtClean="0"/>
              <a:t>Washington DC, May 27, 2009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9C39-1779-43CE-BAC4-8C4CB9C51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4A2F-37EE-44BC-A569-99F76DE2C51C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9C39-1779-43CE-BAC4-8C4CB9C51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B8E9-AF88-487D-9776-BD2A084199BC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/>
              <a:t>Washington DC, May 27, 2009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79C39-1779-43CE-BAC4-8C4CB9C51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56BC9-01E4-421E-B6AA-45899E6976A3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/>
              <a:t>Washington DC, May 27, 2009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9F98E-6B7C-4520-B0BA-F1987412F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12949-3F8C-47BB-8C69-14201693DDF6}" type="datetime1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GDLN Distance Learning DRM Seminar Series, New Delhi,  April 28,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7E9B2-D2D8-49E3-B173-EFEFCB049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usingreconstruction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upload.wikimedia.org/wikipedia/commons/c/c9/IFRC_Logo.png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tcgillc.com/pdhh.html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09800"/>
            <a:ext cx="75438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Lessons Learnt from Major Housing Reconstruction Programs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248400" cy="12192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Abhas</a:t>
            </a:r>
            <a:r>
              <a:rPr lang="en-US" dirty="0" smtClean="0"/>
              <a:t> K. </a:t>
            </a:r>
            <a:r>
              <a:rPr lang="en-US" dirty="0" err="1" smtClean="0"/>
              <a:t>Jha</a:t>
            </a:r>
            <a:r>
              <a:rPr lang="en-US" dirty="0" smtClean="0"/>
              <a:t>,</a:t>
            </a:r>
          </a:p>
          <a:p>
            <a:r>
              <a:rPr lang="en-US" dirty="0" smtClean="0"/>
              <a:t>Regional Disaster Risk Management Coordinator,</a:t>
            </a:r>
          </a:p>
          <a:p>
            <a:r>
              <a:rPr lang="en-US" dirty="0" smtClean="0"/>
              <a:t>East Asia and the Pacific,</a:t>
            </a:r>
          </a:p>
          <a:p>
            <a:r>
              <a:rPr lang="en-US" dirty="0" smtClean="0"/>
              <a:t>The World Bank.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096000"/>
            <a:ext cx="3657600" cy="762000"/>
          </a:xfrm>
        </p:spPr>
        <p:txBody>
          <a:bodyPr/>
          <a:lstStyle/>
          <a:p>
            <a:r>
              <a:rPr lang="en-US" sz="1400" b="1" dirty="0" smtClean="0"/>
              <a:t>Global Disaster Platform Meetings</a:t>
            </a:r>
          </a:p>
          <a:p>
            <a:r>
              <a:rPr lang="en-US" sz="1400" b="1" dirty="0" smtClean="0"/>
              <a:t>Geneva, June 17, 2009</a:t>
            </a:r>
            <a:endParaRPr lang="en-US" sz="1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3914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Lesson # 6: Use monitoring and assessments to improve outcomes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7010400" cy="4678363"/>
          </a:xfrm>
        </p:spPr>
        <p:txBody>
          <a:bodyPr/>
          <a:lstStyle/>
          <a:p>
            <a:r>
              <a:rPr lang="en-US" dirty="0" smtClean="0"/>
              <a:t>Technical Audits</a:t>
            </a:r>
          </a:p>
          <a:p>
            <a:endParaRPr lang="en-US" dirty="0" smtClean="0"/>
          </a:p>
          <a:p>
            <a:r>
              <a:rPr lang="en-US" dirty="0" smtClean="0"/>
              <a:t>Financial Audits</a:t>
            </a:r>
          </a:p>
          <a:p>
            <a:endParaRPr lang="en-US" dirty="0" smtClean="0"/>
          </a:p>
          <a:p>
            <a:r>
              <a:rPr lang="en-US" dirty="0" smtClean="0"/>
              <a:t>Social Audits</a:t>
            </a:r>
          </a:p>
          <a:p>
            <a:pPr lvl="1"/>
            <a:r>
              <a:rPr lang="en-US" dirty="0" smtClean="0"/>
              <a:t>Use community and civil society for monitoring and trouble-shooting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# 7: Avoid Resettlement</a:t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Resettlement is usually unsuccessful</a:t>
            </a:r>
          </a:p>
          <a:p>
            <a:pPr lvl="1"/>
            <a:r>
              <a:rPr lang="en-US" dirty="0" smtClean="0"/>
              <a:t>Livelihoods</a:t>
            </a:r>
          </a:p>
          <a:p>
            <a:pPr lvl="1"/>
            <a:r>
              <a:rPr lang="en-US" dirty="0" smtClean="0"/>
              <a:t>Socially and culturally inappropriate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Sometimes unavoidable</a:t>
            </a:r>
          </a:p>
          <a:p>
            <a:pPr lvl="1"/>
            <a:r>
              <a:rPr lang="en-US" dirty="0" smtClean="0"/>
              <a:t>Environmentally vulnerable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Successful resettlement</a:t>
            </a:r>
          </a:p>
          <a:p>
            <a:pPr lvl="1"/>
            <a:r>
              <a:rPr lang="en-US" dirty="0" smtClean="0"/>
              <a:t>Takes into account livelihoods</a:t>
            </a:r>
          </a:p>
          <a:p>
            <a:pPr lvl="1"/>
            <a:r>
              <a:rPr lang="en-US" dirty="0" smtClean="0"/>
              <a:t>Partners with the community</a:t>
            </a:r>
          </a:p>
          <a:p>
            <a:pPr lvl="1"/>
            <a:r>
              <a:rPr lang="en-US" dirty="0" smtClean="0"/>
              <a:t>Fully serviced plots</a:t>
            </a:r>
          </a:p>
          <a:p>
            <a:pPr lvl="1"/>
            <a:r>
              <a:rPr lang="en-US" dirty="0" smtClean="0"/>
              <a:t>Socially and culturally appropriate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1417638"/>
          </a:xfrm>
        </p:spPr>
        <p:txBody>
          <a:bodyPr>
            <a:noAutofit/>
          </a:bodyPr>
          <a:lstStyle/>
          <a:p>
            <a:r>
              <a:rPr lang="en-US" sz="4000" dirty="0" smtClean="0"/>
              <a:t>Lesson # 8: Use Reconstruction to Mainstream DRM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895600"/>
            <a:ext cx="6705600" cy="3230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Environmental and social sustainability</a:t>
            </a:r>
          </a:p>
          <a:p>
            <a:r>
              <a:rPr lang="en-US" dirty="0" smtClean="0"/>
              <a:t>Cultural heritage preservation</a:t>
            </a:r>
          </a:p>
          <a:p>
            <a:r>
              <a:rPr lang="en-US" dirty="0" smtClean="0"/>
              <a:t>Land tenure</a:t>
            </a:r>
          </a:p>
          <a:p>
            <a:r>
              <a:rPr lang="en-US" dirty="0" smtClean="0"/>
              <a:t>Land-use planning</a:t>
            </a:r>
          </a:p>
          <a:p>
            <a:r>
              <a:rPr lang="en-US" dirty="0" smtClean="0"/>
              <a:t>Anti-corruption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200400" y="1600200"/>
            <a:ext cx="472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back better!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7724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Lesson # 9: Training Makes a Vital Difference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858000" cy="4449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Detailed damage assessment</a:t>
            </a:r>
          </a:p>
          <a:p>
            <a:endParaRPr lang="en-US" dirty="0" smtClean="0"/>
          </a:p>
          <a:p>
            <a:pPr lvl="0" hangingPunct="0"/>
            <a:r>
              <a:rPr lang="en-US" dirty="0" smtClean="0"/>
              <a:t>Data collection and information management  </a:t>
            </a:r>
          </a:p>
          <a:p>
            <a:pPr lvl="0" hangingPunct="0"/>
            <a:endParaRPr lang="en-US" dirty="0" smtClean="0"/>
          </a:p>
          <a:p>
            <a:pPr lvl="0" hangingPunct="0"/>
            <a:r>
              <a:rPr lang="en-US" dirty="0" smtClean="0"/>
              <a:t>Technical advisors and supervisors</a:t>
            </a:r>
          </a:p>
          <a:p>
            <a:pPr lvl="0" hangingPunct="0"/>
            <a:endParaRPr lang="en-US" dirty="0" smtClean="0"/>
          </a:p>
          <a:p>
            <a:pPr lvl="0" hangingPunct="0"/>
            <a:r>
              <a:rPr lang="en-US" dirty="0" smtClean="0"/>
              <a:t>Owners and builders in the field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# 10: Partner with Civil Society and the Private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Constituency, capacity, outreach and skills</a:t>
            </a:r>
          </a:p>
          <a:p>
            <a:endParaRPr lang="en-US" dirty="0" smtClean="0"/>
          </a:p>
          <a:p>
            <a:r>
              <a:rPr lang="en-US" dirty="0" smtClean="0"/>
              <a:t>Align with government objectives</a:t>
            </a:r>
          </a:p>
          <a:p>
            <a:endParaRPr lang="en-US" dirty="0" smtClean="0"/>
          </a:p>
          <a:p>
            <a:r>
              <a:rPr lang="en-US" dirty="0" smtClean="0"/>
              <a:t>Formalize</a:t>
            </a:r>
          </a:p>
          <a:p>
            <a:endParaRPr lang="en-US" dirty="0" smtClean="0"/>
          </a:p>
          <a:p>
            <a:r>
              <a:rPr lang="en-US" dirty="0" smtClean="0"/>
              <a:t>Establish oversight mechanisms</a:t>
            </a:r>
          </a:p>
          <a:p>
            <a:endParaRPr lang="en-US" dirty="0" smtClean="0"/>
          </a:p>
          <a:p>
            <a:r>
              <a:rPr lang="en-US" dirty="0" smtClean="0"/>
              <a:t>Manage expectations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0: It all depends!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Nature and magnitude of the disaster</a:t>
            </a:r>
          </a:p>
          <a:p>
            <a:r>
              <a:rPr lang="en-US" dirty="0" smtClean="0"/>
              <a:t>Country context</a:t>
            </a:r>
          </a:p>
          <a:p>
            <a:r>
              <a:rPr lang="en-US" dirty="0" smtClean="0"/>
              <a:t>Urban vs. rural</a:t>
            </a:r>
          </a:p>
          <a:p>
            <a:r>
              <a:rPr lang="en-US" dirty="0" smtClean="0"/>
              <a:t>Special vs. regular procurement Regimes</a:t>
            </a:r>
          </a:p>
          <a:p>
            <a:r>
              <a:rPr lang="en-US" dirty="0" smtClean="0"/>
              <a:t>Speed vs. quality</a:t>
            </a:r>
          </a:p>
          <a:p>
            <a:r>
              <a:rPr lang="en-US" dirty="0" smtClean="0"/>
              <a:t>On vs. off-Budget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 dirty="0" smtClean="0"/>
              <a:t>What is the Handbook?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1. A toolkit being prepared by the World Bank for use in </a:t>
            </a:r>
            <a:r>
              <a:rPr lang="en-US" u="sng" dirty="0" smtClean="0"/>
              <a:t>large-scale</a:t>
            </a:r>
            <a:r>
              <a:rPr lang="en-US" dirty="0" smtClean="0"/>
              <a:t>, </a:t>
            </a:r>
            <a:r>
              <a:rPr lang="en-US" u="sng" dirty="0" smtClean="0"/>
              <a:t>public housing </a:t>
            </a:r>
            <a:r>
              <a:rPr lang="en-US" dirty="0" smtClean="0"/>
              <a:t>reconstruction programs.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2. Printed version, downloadable handbook and parallel website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Website </a:t>
            </a:r>
            <a:br>
              <a:rPr lang="en-US" dirty="0" smtClean="0"/>
            </a:br>
            <a:r>
              <a:rPr lang="en-US" dirty="0" smtClean="0"/>
              <a:t>(Operational June 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r>
              <a:rPr lang="en-US" smtClean="0">
                <a:hlinkClick r:id="rId2"/>
              </a:rPr>
              <a:t>www.housingreconstruction.org</a:t>
            </a:r>
            <a:endParaRPr lang="en-US" dirty="0" smtClean="0"/>
          </a:p>
          <a:p>
            <a:r>
              <a:rPr lang="en-US" dirty="0" smtClean="0"/>
              <a:t>Wiki-type platform-Community of practitioners</a:t>
            </a:r>
          </a:p>
          <a:p>
            <a:r>
              <a:rPr lang="en-US" dirty="0" smtClean="0"/>
              <a:t>Operational content-</a:t>
            </a:r>
            <a:r>
              <a:rPr lang="en-US" dirty="0" err="1" smtClean="0"/>
              <a:t>ToRs</a:t>
            </a:r>
            <a:r>
              <a:rPr lang="en-US" dirty="0" smtClean="0"/>
              <a:t>, Roster of experts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</p:spPr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Why the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68580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Systematize knowledge and experience(Bank and non-Bank), consolidate the range of issues reconstruction entails </a:t>
            </a:r>
          </a:p>
          <a:p>
            <a:endParaRPr lang="en-US" dirty="0" smtClean="0"/>
          </a:p>
          <a:p>
            <a:r>
              <a:rPr lang="en-US" dirty="0" smtClean="0"/>
              <a:t>Primary audience is World Bank staff and their counterparts in the public sector managing large-scale public housing reconstruction programs.</a:t>
            </a:r>
          </a:p>
          <a:p>
            <a:endParaRPr lang="en-US" dirty="0" smtClean="0"/>
          </a:p>
          <a:p>
            <a:pPr marL="342900" lvl="2" indent="-342900"/>
            <a:r>
              <a:rPr lang="en-US" sz="3200" u="sng" dirty="0" smtClean="0"/>
              <a:t>Guide on how to get the job done</a:t>
            </a:r>
            <a:r>
              <a:rPr lang="en-US" sz="3200" dirty="0" smtClean="0"/>
              <a:t>-by providing a detailed, concise set of guidance, caveats and cautions for the entire housing reconstruction process.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  <a:endParaRPr lang="en-US" b="1" dirty="0"/>
          </a:p>
        </p:txBody>
      </p:sp>
      <p:pic>
        <p:nvPicPr>
          <p:cNvPr id="1026" name="Picture 2" descr="http://www.unisdr.org/images/logos/logo-isd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1905000" cy="619126"/>
          </a:xfrm>
          <a:prstGeom prst="rect">
            <a:avLst/>
          </a:prstGeom>
          <a:noFill/>
        </p:spPr>
      </p:pic>
      <p:pic>
        <p:nvPicPr>
          <p:cNvPr id="1028" name="Picture 4" descr="File:IFRC 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905000"/>
            <a:ext cx="2209800" cy="914401"/>
          </a:xfrm>
          <a:prstGeom prst="rect">
            <a:avLst/>
          </a:prstGeom>
          <a:noFill/>
        </p:spPr>
      </p:pic>
      <p:pic>
        <p:nvPicPr>
          <p:cNvPr id="1030" name="Picture 6" descr="http://un.intnet.mu/gender/UNDP_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676400"/>
            <a:ext cx="1155699" cy="1447801"/>
          </a:xfrm>
          <a:prstGeom prst="rect">
            <a:avLst/>
          </a:prstGeom>
          <a:noFill/>
        </p:spPr>
      </p:pic>
      <p:pic>
        <p:nvPicPr>
          <p:cNvPr id="1037" name="Picture 13" descr="RICS logo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038600"/>
            <a:ext cx="1657350" cy="1257301"/>
          </a:xfrm>
          <a:prstGeom prst="rect">
            <a:avLst/>
          </a:prstGeom>
          <a:noFill/>
        </p:spPr>
      </p:pic>
      <p:pic>
        <p:nvPicPr>
          <p:cNvPr id="1039" name="Picture 15" descr="http://www.emi-megacities.org/images/emi-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3429000"/>
            <a:ext cx="1447800" cy="1781176"/>
          </a:xfrm>
          <a:prstGeom prst="rect">
            <a:avLst/>
          </a:prstGeom>
          <a:noFill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343400"/>
            <a:ext cx="1628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Two Main Objectives Today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6858000" cy="4191000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Discuss lessons learnt from recent major housing reconstruction programs:</a:t>
            </a:r>
          </a:p>
          <a:p>
            <a:pPr marL="1143000" lvl="1" indent="-742950"/>
            <a:r>
              <a:rPr lang="en-US" sz="4000" dirty="0" smtClean="0">
                <a:solidFill>
                  <a:srgbClr val="C00000"/>
                </a:solidFill>
              </a:rPr>
              <a:t>Ten </a:t>
            </a:r>
            <a:r>
              <a:rPr lang="en-US" sz="4000" smtClean="0">
                <a:solidFill>
                  <a:srgbClr val="C00000"/>
                </a:solidFill>
              </a:rPr>
              <a:t>plus </a:t>
            </a:r>
            <a:r>
              <a:rPr lang="en-US" sz="4000" smtClean="0">
                <a:solidFill>
                  <a:srgbClr val="C00000"/>
                </a:solidFill>
              </a:rPr>
              <a:t>One Meta Lesson</a:t>
            </a:r>
            <a:endParaRPr lang="en-US" sz="4000" dirty="0" smtClean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Make you aware of the Housing and Community Reconstruction Handbook project and solicit feedback. 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b="1" dirty="0" smtClean="0"/>
              <a:t>World Bank BBL</a:t>
            </a:r>
          </a:p>
          <a:p>
            <a:r>
              <a:rPr lang="en-US" b="1" dirty="0" smtClean="0"/>
              <a:t>Washington DC, May 27, 2009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The Process Timeline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14400"/>
            <a:ext cx="65532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Field Review-April 10-June 30:</a:t>
            </a:r>
          </a:p>
          <a:p>
            <a:pPr lvl="1"/>
            <a:r>
              <a:rPr lang="en-US" dirty="0" smtClean="0"/>
              <a:t>Internal Bank review-QC Group plus Housing and Disaster Practice Groups.</a:t>
            </a:r>
          </a:p>
          <a:p>
            <a:pPr lvl="1"/>
            <a:r>
              <a:rPr lang="en-US" dirty="0" smtClean="0"/>
              <a:t>Parallel external review-Bilateral partners, NGOs, GFDRR Results Council.</a:t>
            </a:r>
          </a:p>
          <a:p>
            <a:endParaRPr lang="en-US" dirty="0" smtClean="0"/>
          </a:p>
          <a:p>
            <a:r>
              <a:rPr lang="en-US" dirty="0" smtClean="0"/>
              <a:t>Presentation of Draft Handbook and website at Global Disaster Platform Meetings- June 17.</a:t>
            </a:r>
          </a:p>
          <a:p>
            <a:endParaRPr lang="en-US" dirty="0" smtClean="0"/>
          </a:p>
          <a:p>
            <a:r>
              <a:rPr lang="en-US" dirty="0" smtClean="0"/>
              <a:t>Final launch- Fall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2440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Please send us your feedback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990600"/>
          </a:xfrm>
        </p:spPr>
        <p:txBody>
          <a:bodyPr>
            <a:noAutofit/>
          </a:bodyPr>
          <a:lstStyle/>
          <a:p>
            <a:pPr algn="ctr"/>
            <a:r>
              <a:rPr lang="en-US" sz="2000" u="sng" dirty="0" smtClean="0">
                <a:hlinkClick r:id="rId2"/>
              </a:rPr>
              <a:t>http://www.tcgillc.com/pdhh.html </a:t>
            </a:r>
            <a:endParaRPr lang="en-US" sz="2000" u="sng" dirty="0" smtClean="0"/>
          </a:p>
          <a:p>
            <a:pPr algn="ctr"/>
            <a:r>
              <a:rPr lang="en-US" sz="2000" u="sng" dirty="0" err="1" smtClean="0">
                <a:hlinkClick r:id="rId2"/>
              </a:rPr>
              <a:t>ajha</a:t>
            </a:r>
            <a:r>
              <a:rPr lang="en-US" sz="2000" u="sng" dirty="0" smtClean="0">
                <a:hlinkClick r:id="rId2"/>
              </a:rPr>
              <a:t>(at)worldbank.org</a:t>
            </a:r>
            <a:endParaRPr lang="en-US" sz="2000" u="sng" dirty="0">
              <a:hlinkClick r:id="rId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  <a:endParaRPr lang="en-US" b="1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43200" y="0"/>
            <a:ext cx="396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Need?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b="1" dirty="0" smtClean="0"/>
              <a:t>World Bank BBL</a:t>
            </a:r>
          </a:p>
          <a:p>
            <a:r>
              <a:rPr lang="en-US" b="1" dirty="0" smtClean="0"/>
              <a:t>Washington DC, May 27, 2009</a:t>
            </a:r>
            <a:endParaRPr lang="en-US" b="1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</p:nvPr>
        </p:nvGraphicFramePr>
        <p:xfrm>
          <a:off x="0" y="990600"/>
          <a:ext cx="7543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2286000" y="1143000"/>
          <a:ext cx="6858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2209800" y="2209800"/>
          <a:ext cx="69342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981200" y="2362200"/>
            <a:ext cx="5638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Housing typically accounts for a large part (30 percent or more) of damage and losses after disasters.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6" grpId="1">
        <p:bldAsOne/>
      </p:bldGraphic>
      <p:bldGraphic spid="17" grpId="0">
        <p:bldAsOne/>
      </p:bldGraphic>
      <p:bldGraphic spid="17" grpId="1">
        <p:bldAsOne/>
      </p:bldGraphic>
      <p:bldGraphic spid="18" grpId="0">
        <p:bldAsOne/>
      </p:bldGraphic>
      <p:bldGraphic spid="18" grpId="1">
        <p:bldAsOne/>
      </p:bldGraphic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543800" cy="1325562"/>
          </a:xfrm>
        </p:spPr>
        <p:txBody>
          <a:bodyPr>
            <a:noAutofit/>
          </a:bodyPr>
          <a:lstStyle/>
          <a:p>
            <a:r>
              <a:rPr lang="en-US" sz="3400" dirty="0" smtClean="0"/>
              <a:t>Lesson # 1: Do a good damage assessment ….ONCE!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68580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Simple , transparent criteria</a:t>
            </a:r>
          </a:p>
          <a:p>
            <a:endParaRPr lang="en-US" dirty="0" smtClean="0"/>
          </a:p>
          <a:p>
            <a:r>
              <a:rPr lang="en-US" dirty="0" smtClean="0"/>
              <a:t>Effective training a key to success</a:t>
            </a:r>
          </a:p>
          <a:p>
            <a:endParaRPr lang="en-US" dirty="0" smtClean="0"/>
          </a:p>
          <a:p>
            <a:r>
              <a:rPr lang="en-US" dirty="0" smtClean="0"/>
              <a:t>Community-led assessments a good complement to traditional methods</a:t>
            </a:r>
          </a:p>
          <a:p>
            <a:endParaRPr lang="en-US" dirty="0" smtClean="0"/>
          </a:p>
          <a:p>
            <a:r>
              <a:rPr lang="en-US" dirty="0" smtClean="0"/>
              <a:t>Swift and transparent grievance </a:t>
            </a:r>
            <a:r>
              <a:rPr lang="en-US" dirty="0" err="1" smtClean="0"/>
              <a:t>redressal</a:t>
            </a:r>
            <a:endParaRPr lang="en-US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Lesson # 2: Put your reconstruction policy into place very early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6858000" cy="42211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Damage assessment feeds into policy</a:t>
            </a:r>
          </a:p>
          <a:p>
            <a:pPr lvl="1"/>
            <a:r>
              <a:rPr lang="en-US" sz="3200" dirty="0" smtClean="0">
                <a:solidFill>
                  <a:srgbClr val="C00000"/>
                </a:solidFill>
              </a:rPr>
              <a:t>How much can you afford?</a:t>
            </a:r>
          </a:p>
          <a:p>
            <a:pPr lvl="1"/>
            <a:endParaRPr lang="en-US" sz="3200" dirty="0" smtClean="0"/>
          </a:p>
          <a:p>
            <a:r>
              <a:rPr lang="en-US" dirty="0" smtClean="0"/>
              <a:t>Key Questions:</a:t>
            </a:r>
          </a:p>
          <a:p>
            <a:pPr lvl="1"/>
            <a:r>
              <a:rPr lang="en-US" dirty="0" smtClean="0"/>
              <a:t>What is a house?</a:t>
            </a:r>
          </a:p>
          <a:p>
            <a:pPr lvl="1"/>
            <a:r>
              <a:rPr lang="en-US" dirty="0" smtClean="0"/>
              <a:t>Who gets a house?</a:t>
            </a:r>
          </a:p>
          <a:p>
            <a:pPr lvl="1"/>
            <a:r>
              <a:rPr lang="en-US" dirty="0" smtClean="0"/>
              <a:t>What about  </a:t>
            </a:r>
            <a:r>
              <a:rPr lang="en-US" smtClean="0"/>
              <a:t>non-damaged housing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Technical guidelines</a:t>
            </a:r>
          </a:p>
          <a:p>
            <a:pPr lvl="1"/>
            <a:r>
              <a:rPr lang="en-US" dirty="0" smtClean="0"/>
              <a:t>Environmental and social regulations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Broad, participatory and consultative process a must</a:t>
            </a:r>
          </a:p>
          <a:p>
            <a:endParaRPr lang="en-US" dirty="0" smtClean="0"/>
          </a:p>
          <a:p>
            <a:r>
              <a:rPr lang="en-US" dirty="0" smtClean="0"/>
              <a:t>Essential for managing expectations and resisting political pressures</a:t>
            </a:r>
          </a:p>
          <a:p>
            <a:endParaRPr lang="en-US" dirty="0" smtClean="0"/>
          </a:p>
          <a:p>
            <a:r>
              <a:rPr lang="en-US" dirty="0" smtClean="0"/>
              <a:t>Decisions in the relief and recovery phase set the context for reconstruction.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Washington DC, May 27, 2009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# 3: It’s about rebuilding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just physical spaces</a:t>
            </a:r>
          </a:p>
          <a:p>
            <a:endParaRPr lang="en-US" dirty="0" smtClean="0"/>
          </a:p>
          <a:p>
            <a:r>
              <a:rPr lang="en-US" dirty="0" smtClean="0"/>
              <a:t>Rebuild and restore</a:t>
            </a:r>
          </a:p>
          <a:p>
            <a:pPr lvl="1"/>
            <a:r>
              <a:rPr lang="en-US" dirty="0" smtClean="0"/>
              <a:t>Livelihoods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Social fabric</a:t>
            </a:r>
          </a:p>
          <a:p>
            <a:pPr lvl="1"/>
            <a:r>
              <a:rPr lang="en-US" dirty="0" smtClean="0"/>
              <a:t>Institutions and Community Capacity</a:t>
            </a:r>
          </a:p>
          <a:p>
            <a:endParaRPr lang="en-US" dirty="0" smtClean="0"/>
          </a:p>
          <a:p>
            <a:r>
              <a:rPr lang="en-US" dirty="0" smtClean="0"/>
              <a:t>Focus on the vulnerable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# 4 : Put Owners and the Community in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r>
              <a:rPr lang="en-US" dirty="0" smtClean="0"/>
              <a:t>Owner-driven reconstruction is the most empowering and dignified approach</a:t>
            </a:r>
          </a:p>
          <a:p>
            <a:pPr lvl="1"/>
            <a:r>
              <a:rPr lang="en-US" dirty="0" smtClean="0"/>
              <a:t>Training and TA</a:t>
            </a:r>
          </a:p>
          <a:p>
            <a:pPr lvl="1"/>
            <a:r>
              <a:rPr lang="en-US" dirty="0" smtClean="0"/>
              <a:t>Updating codes</a:t>
            </a:r>
          </a:p>
          <a:p>
            <a:pPr lvl="1"/>
            <a:r>
              <a:rPr lang="en-US" dirty="0" smtClean="0"/>
              <a:t>Mechanisms to regulate prices</a:t>
            </a:r>
          </a:p>
          <a:p>
            <a:pPr lvl="1"/>
            <a:r>
              <a:rPr lang="en-US" dirty="0" smtClean="0"/>
              <a:t>Financial assistance in installments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57150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Does Not Work For Urban Condominiums!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# 5: Institutions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Authority</a:t>
            </a:r>
          </a:p>
          <a:p>
            <a:endParaRPr lang="en-US" dirty="0" smtClean="0"/>
          </a:p>
          <a:p>
            <a:r>
              <a:rPr lang="en-US" dirty="0" smtClean="0"/>
              <a:t>Autonomy</a:t>
            </a:r>
          </a:p>
          <a:p>
            <a:endParaRPr lang="en-US" dirty="0" smtClean="0"/>
          </a:p>
          <a:p>
            <a:r>
              <a:rPr lang="en-US" dirty="0" smtClean="0"/>
              <a:t>Political Support</a:t>
            </a:r>
          </a:p>
          <a:p>
            <a:endParaRPr lang="en-US" dirty="0" smtClean="0"/>
          </a:p>
          <a:p>
            <a:r>
              <a:rPr lang="en-US" dirty="0" smtClean="0"/>
              <a:t>Mandate, Policy and Plan</a:t>
            </a:r>
          </a:p>
          <a:p>
            <a:endParaRPr lang="en-US" dirty="0" smtClean="0"/>
          </a:p>
          <a:p>
            <a:r>
              <a:rPr lang="en-US" dirty="0" smtClean="0"/>
              <a:t>Effective Relationships</a:t>
            </a:r>
          </a:p>
          <a:p>
            <a:pPr lvl="1"/>
            <a:r>
              <a:rPr lang="en-US" sz="2400" dirty="0" smtClean="0"/>
              <a:t>Military</a:t>
            </a:r>
          </a:p>
          <a:p>
            <a:pPr lvl="1"/>
            <a:r>
              <a:rPr lang="en-US" sz="2400" dirty="0" smtClean="0"/>
              <a:t>Local authorities</a:t>
            </a:r>
          </a:p>
          <a:p>
            <a:pPr lvl="1"/>
            <a:r>
              <a:rPr lang="en-US" sz="2400" dirty="0" smtClean="0"/>
              <a:t>NGOs</a:t>
            </a:r>
          </a:p>
          <a:p>
            <a:pPr lvl="1"/>
            <a:r>
              <a:rPr lang="en-US" sz="2400" dirty="0" smtClean="0"/>
              <a:t>Donors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b="1" dirty="0" smtClean="0"/>
              <a:t>Global Disaster Platform Meetings</a:t>
            </a:r>
          </a:p>
          <a:p>
            <a:r>
              <a:rPr lang="en-US" b="1" dirty="0" smtClean="0"/>
              <a:t>Geneva, June 17, 2009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4000</TotalTime>
  <Words>1140</Words>
  <Application>Microsoft Office PowerPoint</Application>
  <PresentationFormat>On-screen Show (4:3)</PresentationFormat>
  <Paragraphs>237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Custom Design</vt:lpstr>
      <vt:lpstr>1_Custom Design</vt:lpstr>
      <vt:lpstr>Lessons Learnt from Major Housing Reconstruction Programs </vt:lpstr>
      <vt:lpstr>Two Main Objectives Today</vt:lpstr>
      <vt:lpstr>Why the Need?</vt:lpstr>
      <vt:lpstr>Lesson # 1: Do a good damage assessment ….ONCE!</vt:lpstr>
      <vt:lpstr>Lesson # 2: Put your reconstruction policy into place very early</vt:lpstr>
      <vt:lpstr>Slide 6</vt:lpstr>
      <vt:lpstr>Lesson # 3: It’s about rebuilding communities</vt:lpstr>
      <vt:lpstr>Lesson # 4 : Put Owners and the Community in Charge</vt:lpstr>
      <vt:lpstr>Lesson # 5: Institutions Matter</vt:lpstr>
      <vt:lpstr>Lesson # 6: Use monitoring and assessments to improve outcomes</vt:lpstr>
      <vt:lpstr>Lesson # 7: Avoid Resettlement </vt:lpstr>
      <vt:lpstr>Lesson # 8: Use Reconstruction to Mainstream DRM</vt:lpstr>
      <vt:lpstr>Lesson # 9: Training Makes a Vital Difference</vt:lpstr>
      <vt:lpstr>Lesson # 10: Partner with Civil Society and the Private Sector</vt:lpstr>
      <vt:lpstr>Lesson 0: It all depends!</vt:lpstr>
      <vt:lpstr>What is the Handbook?</vt:lpstr>
      <vt:lpstr>Website  (Operational June 2009)</vt:lpstr>
      <vt:lpstr>Why the Need?</vt:lpstr>
      <vt:lpstr>Partners</vt:lpstr>
      <vt:lpstr>The Process Timeline </vt:lpstr>
      <vt:lpstr>Please send us your feedback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Abhas Jha</dc:creator>
  <cp:lastModifiedBy>Abhas Jha</cp:lastModifiedBy>
  <cp:revision>305</cp:revision>
  <dcterms:created xsi:type="dcterms:W3CDTF">2009-03-31T18:13:16Z</dcterms:created>
  <dcterms:modified xsi:type="dcterms:W3CDTF">2009-06-17T05:55:30Z</dcterms:modified>
</cp:coreProperties>
</file>